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Hammersmith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YJ9X8hl2+AoMBvkSnfp8GbDV+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Hammersmith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e8b518f1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de8b518f1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1fcdf95a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211fcdf95a9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1fcdf95a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211fcdf95a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1fcdf95a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211fcdf95a9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1fcdf95a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11fcdf95a9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11fcdf95a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211fcdf95a9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1fcdf95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211fcdf95a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1fcdf95a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211fcdf95a9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2fe02017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02fe020172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2fe02017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202fe020172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2fe020172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g202fe020172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7dcaab76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g1f7dcaab766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a29cd28b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1ea29cd28bb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2fe020172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02fe020172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2fe02017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02fe020172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2fe02017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202fe020172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2fe02017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02fe020172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2fe02017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02fe020172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2fe02017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02fe020172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9744fd6ee_5_26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9744fd6ee_5_258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5" name="Google Shape;45;g1e9744fd6ee_5_25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e9744fd6ee_5_26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8" name="Google Shape;48;g1e9744fd6ee_5_26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9" name="Google Shape;49;g1e9744fd6ee_5_26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e9744fd6ee_5_226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3" name="Google Shape;13;g1e9744fd6ee_5_226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4" name="Google Shape;14;g1e9744fd6ee_5_22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e9744fd6ee_5_230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7" name="Google Shape;17;g1e9744fd6ee_5_23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e9744fd6ee_5_23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g1e9744fd6ee_5_23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21" name="Google Shape;21;g1e9744fd6ee_5_23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e9744fd6ee_5_237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g1e9744fd6ee_5_237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5" name="Google Shape;25;g1e9744fd6ee_5_237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6" name="Google Shape;26;g1e9744fd6ee_5_23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e9744fd6ee_5_242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g1e9744fd6ee_5_24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e9744fd6ee_5_245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g1e9744fd6ee_5_245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3" name="Google Shape;33;g1e9744fd6ee_5_24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e9744fd6ee_5_249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6" name="Google Shape;36;g1e9744fd6ee_5_24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e9744fd6ee_5_252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e9744fd6ee_5_252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40" name="Google Shape;40;g1e9744fd6ee_5_252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g1e9744fd6ee_5_252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2" name="Google Shape;42;g1e9744fd6ee_5_25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e9744fd6ee_5_222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e9744fd6ee_5_222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e9744fd6ee_5_22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hyperlink" Target="https://drive.google.com/drive/folders/1zXJqVJRkJuA9GaTm-QzoX0PYt1ONr7cm" TargetMode="External"/><Relationship Id="rId6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 rot="-5400000">
            <a:off x="8930781" y="1962901"/>
            <a:ext cx="12724315" cy="6361198"/>
            <a:chOff x="0" y="0"/>
            <a:chExt cx="16965753" cy="8481598"/>
          </a:xfrm>
        </p:grpSpPr>
        <p:sp>
          <p:nvSpPr>
            <p:cNvPr id="55" name="Google Shape;55;p1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  <p:sp>
          <p:nvSpPr>
            <p:cNvPr id="56" name="Google Shape;56;p1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</p:grpSp>
      <p:grpSp>
        <p:nvGrpSpPr>
          <p:cNvPr id="57" name="Google Shape;57;p1"/>
          <p:cNvGrpSpPr/>
          <p:nvPr/>
        </p:nvGrpSpPr>
        <p:grpSpPr>
          <a:xfrm>
            <a:off x="10591217" y="1287449"/>
            <a:ext cx="12800170" cy="7712102"/>
            <a:chOff x="0" y="0"/>
            <a:chExt cx="17066893" cy="10282803"/>
          </a:xfrm>
        </p:grpSpPr>
        <p:sp>
          <p:nvSpPr>
            <p:cNvPr id="58" name="Google Shape;58;p1"/>
            <p:cNvSpPr/>
            <p:nvPr/>
          </p:nvSpPr>
          <p:spPr>
            <a:xfrm>
              <a:off x="0" y="0"/>
              <a:ext cx="17066893" cy="10282803"/>
            </a:xfrm>
            <a:custGeom>
              <a:rect b="b" l="l" r="r" t="t"/>
              <a:pathLst>
                <a:path extrusionOk="0" h="10282803" w="17066893">
                  <a:moveTo>
                    <a:pt x="0" y="0"/>
                  </a:moveTo>
                  <a:lnTo>
                    <a:pt x="17066893" y="0"/>
                  </a:lnTo>
                  <a:lnTo>
                    <a:pt x="17066893" y="10282803"/>
                  </a:lnTo>
                  <a:lnTo>
                    <a:pt x="0" y="102828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" name="Google Shape;59;p1"/>
            <p:cNvSpPr/>
            <p:nvPr/>
          </p:nvSpPr>
          <p:spPr>
            <a:xfrm>
              <a:off x="2040739" y="430894"/>
              <a:ext cx="12985416" cy="8332153"/>
            </a:xfrm>
            <a:custGeom>
              <a:rect b="b" l="l" r="r" t="t"/>
              <a:pathLst>
                <a:path extrusionOk="0" h="8332153" w="12985416">
                  <a:moveTo>
                    <a:pt x="0" y="0"/>
                  </a:moveTo>
                  <a:lnTo>
                    <a:pt x="12985415" y="0"/>
                  </a:lnTo>
                  <a:lnTo>
                    <a:pt x="12985415" y="8332153"/>
                  </a:lnTo>
                  <a:lnTo>
                    <a:pt x="0" y="83321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-4006"/>
              </a:stretch>
            </a:blipFill>
            <a:ln>
              <a:noFill/>
            </a:ln>
          </p:spPr>
        </p:sp>
      </p:grpSp>
      <p:sp>
        <p:nvSpPr>
          <p:cNvPr id="60" name="Google Shape;60;p1"/>
          <p:cNvSpPr txBox="1"/>
          <p:nvPr/>
        </p:nvSpPr>
        <p:spPr>
          <a:xfrm>
            <a:off x="866850" y="7127225"/>
            <a:ext cx="112521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 20, 2024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Presentación formal de entrega al equipo del BID, SNE, AIG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>
            <a:off x="866849" y="3651450"/>
            <a:ext cx="10713717" cy="2984077"/>
            <a:chOff x="-622183" y="2921235"/>
            <a:chExt cx="13427393" cy="3978769"/>
          </a:xfrm>
        </p:grpSpPr>
        <p:sp>
          <p:nvSpPr>
            <p:cNvPr id="62" name="Google Shape;62;p1"/>
            <p:cNvSpPr txBox="1"/>
            <p:nvPr/>
          </p:nvSpPr>
          <p:spPr>
            <a:xfrm>
              <a:off x="-615290" y="2921235"/>
              <a:ext cx="13420500" cy="28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5900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Reunión de Presentación</a:t>
              </a:r>
              <a:endParaRPr b="1" i="0" sz="59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Plataforma Digital para Trámites de Generación Distribuida</a:t>
              </a:r>
              <a:endParaRPr b="1" i="0" sz="40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-622183" y="6220705"/>
              <a:ext cx="9191696" cy="679299"/>
            </a:xfrm>
            <a:custGeom>
              <a:rect b="b" l="l" r="r" t="t"/>
              <a:pathLst>
                <a:path extrusionOk="0" h="679299" w="9191696">
                  <a:moveTo>
                    <a:pt x="0" y="0"/>
                  </a:moveTo>
                  <a:lnTo>
                    <a:pt x="9191696" y="0"/>
                  </a:lnTo>
                  <a:lnTo>
                    <a:pt x="9191696" y="679299"/>
                  </a:lnTo>
                  <a:lnTo>
                    <a:pt x="0" y="6792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039860" l="-152" r="-7055" t="-307526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de8b518f1c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25" y="380575"/>
            <a:ext cx="17983201" cy="913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1fcdf95a9_0_76"/>
          <p:cNvSpPr/>
          <p:nvPr/>
        </p:nvSpPr>
        <p:spPr>
          <a:xfrm>
            <a:off x="7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85" l="0" r="0" t="-75008"/>
            </a:stretch>
          </a:blipFill>
          <a:ln>
            <a:noFill/>
          </a:ln>
        </p:spPr>
      </p:sp>
      <p:grpSp>
        <p:nvGrpSpPr>
          <p:cNvPr id="209" name="Google Shape;209;g211fcdf95a9_0_76"/>
          <p:cNvGrpSpPr/>
          <p:nvPr/>
        </p:nvGrpSpPr>
        <p:grpSpPr>
          <a:xfrm>
            <a:off x="1372024" y="5539100"/>
            <a:ext cx="13365225" cy="3761109"/>
            <a:chOff x="-4" y="76192"/>
            <a:chExt cx="17820300" cy="5014812"/>
          </a:xfrm>
        </p:grpSpPr>
        <p:sp>
          <p:nvSpPr>
            <p:cNvPr id="210" name="Google Shape;210;g211fcdf95a9_0_76"/>
            <p:cNvSpPr txBox="1"/>
            <p:nvPr/>
          </p:nvSpPr>
          <p:spPr>
            <a:xfrm>
              <a:off x="-4" y="76192"/>
              <a:ext cx="17820300" cy="3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99"/>
                <a:buFont typeface="Arial"/>
                <a:buNone/>
              </a:pPr>
              <a:r>
                <a:rPr b="1" lang="en-US" sz="8499">
                  <a:solidFill>
                    <a:schemeClr val="dk1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Usuarios Identificados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99"/>
                <a:buFont typeface="Arial"/>
                <a:buNone/>
              </a:pPr>
              <a:r>
                <a:t/>
              </a:r>
              <a:endParaRPr b="1" sz="8499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11" name="Google Shape;211;g211fcdf95a9_0_76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11fcdf95a9_0_76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8886" l="-159" r="-7048" t="-307244"/>
              </a:stretch>
            </a:blipFill>
            <a:ln>
              <a:noFill/>
            </a:ln>
          </p:spPr>
        </p:sp>
      </p:grpSp>
      <p:sp>
        <p:nvSpPr>
          <p:cNvPr id="213" name="Google Shape;213;g211fcdf95a9_0_76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1fcdf95a9_0_25"/>
          <p:cNvSpPr/>
          <p:nvPr/>
        </p:nvSpPr>
        <p:spPr>
          <a:xfrm>
            <a:off x="-311280" y="9852228"/>
            <a:ext cx="18910559" cy="1397557"/>
          </a:xfrm>
          <a:custGeom>
            <a:rect b="b" l="l" r="r" t="t"/>
            <a:pathLst>
              <a:path extrusionOk="0" h="1397557" w="18910559">
                <a:moveTo>
                  <a:pt x="0" y="0"/>
                </a:moveTo>
                <a:lnTo>
                  <a:pt x="18910560" y="0"/>
                </a:lnTo>
                <a:lnTo>
                  <a:pt x="18910560" y="1397556"/>
                </a:lnTo>
                <a:lnTo>
                  <a:pt x="0" y="13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42123" l="-169" r="-7079" t="-308413"/>
            </a:stretch>
          </a:blipFill>
          <a:ln>
            <a:noFill/>
          </a:ln>
        </p:spPr>
      </p:sp>
      <p:pic>
        <p:nvPicPr>
          <p:cNvPr id="219" name="Google Shape;219;g211fcdf95a9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178938"/>
            <a:ext cx="17983201" cy="792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g211fcdf95a9_0_94"/>
          <p:cNvGrpSpPr/>
          <p:nvPr/>
        </p:nvGrpSpPr>
        <p:grpSpPr>
          <a:xfrm rot="5400000">
            <a:off x="12224937" y="1962901"/>
            <a:ext cx="12724315" cy="6361198"/>
            <a:chOff x="0" y="0"/>
            <a:chExt cx="16965753" cy="8481598"/>
          </a:xfrm>
        </p:grpSpPr>
        <p:sp>
          <p:nvSpPr>
            <p:cNvPr id="225" name="Google Shape;225;g211fcdf95a9_0_94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  <p:sp>
          <p:nvSpPr>
            <p:cNvPr id="226" name="Google Shape;226;g211fcdf95a9_0_94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</p:grpSp>
      <p:sp>
        <p:nvSpPr>
          <p:cNvPr id="227" name="Google Shape;227;g211fcdf95a9_0_94"/>
          <p:cNvSpPr/>
          <p:nvPr/>
        </p:nvSpPr>
        <p:spPr>
          <a:xfrm>
            <a:off x="-311280" y="9852228"/>
            <a:ext cx="18910559" cy="1397557"/>
          </a:xfrm>
          <a:custGeom>
            <a:rect b="b" l="l" r="r" t="t"/>
            <a:pathLst>
              <a:path extrusionOk="0" h="1397557" w="18910559">
                <a:moveTo>
                  <a:pt x="0" y="0"/>
                </a:moveTo>
                <a:lnTo>
                  <a:pt x="18910560" y="0"/>
                </a:lnTo>
                <a:lnTo>
                  <a:pt x="18910560" y="1397556"/>
                </a:lnTo>
                <a:lnTo>
                  <a:pt x="0" y="13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38886" l="-159" r="-7059" t="-307244"/>
            </a:stretch>
          </a:blipFill>
          <a:ln>
            <a:noFill/>
          </a:ln>
        </p:spPr>
      </p:sp>
      <p:sp>
        <p:nvSpPr>
          <p:cNvPr id="228" name="Google Shape;228;g211fcdf95a9_0_94"/>
          <p:cNvSpPr txBox="1"/>
          <p:nvPr/>
        </p:nvSpPr>
        <p:spPr>
          <a:xfrm>
            <a:off x="2461400" y="3878100"/>
            <a:ext cx="1421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11fcdf95a9_0_94"/>
          <p:cNvSpPr txBox="1"/>
          <p:nvPr/>
        </p:nvSpPr>
        <p:spPr>
          <a:xfrm>
            <a:off x="2461700" y="55714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11fcdf95a9_0_94"/>
          <p:cNvSpPr txBox="1"/>
          <p:nvPr/>
        </p:nvSpPr>
        <p:spPr>
          <a:xfrm>
            <a:off x="1270350" y="2432300"/>
            <a:ext cx="9020400" cy="7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Usuarios Administradores: SNE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tramitador: Profesional  idóneo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BCBRP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 (creador de usuarios/tarifas)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Municipio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 (creador de usuarios/tarifas)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Distribuidora (ENSA y Naturgy)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2" marL="13716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 (creador de usuarios)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2" marL="13716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L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Usuario consulta de trámite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11fcdf95a9_0_94"/>
          <p:cNvSpPr txBox="1"/>
          <p:nvPr/>
        </p:nvSpPr>
        <p:spPr>
          <a:xfrm>
            <a:off x="2461700" y="68265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11fcdf95a9_0_94"/>
          <p:cNvSpPr txBox="1"/>
          <p:nvPr/>
        </p:nvSpPr>
        <p:spPr>
          <a:xfrm>
            <a:off x="1270300" y="876925"/>
            <a:ext cx="1657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78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Usuarios GD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11fcdf95a9_0_94"/>
          <p:cNvSpPr/>
          <p:nvPr/>
        </p:nvSpPr>
        <p:spPr>
          <a:xfrm>
            <a:off x="10546915" y="393015"/>
            <a:ext cx="7052850" cy="8930519"/>
          </a:xfrm>
          <a:custGeom>
            <a:rect b="b" l="l" r="r" t="t"/>
            <a:pathLst>
              <a:path extrusionOk="0" h="8930519" w="7052850">
                <a:moveTo>
                  <a:pt x="0" y="0"/>
                </a:moveTo>
                <a:lnTo>
                  <a:pt x="7052850" y="0"/>
                </a:lnTo>
                <a:lnTo>
                  <a:pt x="7052850" y="8930520"/>
                </a:lnTo>
                <a:lnTo>
                  <a:pt x="0" y="893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4947" r="-4496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1fcdf95a9_0_85"/>
          <p:cNvSpPr/>
          <p:nvPr/>
        </p:nvSpPr>
        <p:spPr>
          <a:xfrm>
            <a:off x="7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85" l="0" r="0" t="-75008"/>
            </a:stretch>
          </a:blipFill>
          <a:ln>
            <a:noFill/>
          </a:ln>
        </p:spPr>
      </p:sp>
      <p:grpSp>
        <p:nvGrpSpPr>
          <p:cNvPr id="239" name="Google Shape;239;g211fcdf95a9_0_85"/>
          <p:cNvGrpSpPr/>
          <p:nvPr/>
        </p:nvGrpSpPr>
        <p:grpSpPr>
          <a:xfrm>
            <a:off x="1372024" y="5539100"/>
            <a:ext cx="13365225" cy="3761109"/>
            <a:chOff x="-4" y="76192"/>
            <a:chExt cx="17820300" cy="5014812"/>
          </a:xfrm>
        </p:grpSpPr>
        <p:sp>
          <p:nvSpPr>
            <p:cNvPr id="240" name="Google Shape;240;g211fcdf95a9_0_85"/>
            <p:cNvSpPr txBox="1"/>
            <p:nvPr/>
          </p:nvSpPr>
          <p:spPr>
            <a:xfrm>
              <a:off x="-4" y="76192"/>
              <a:ext cx="178203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499"/>
                <a:buFont typeface="Arial"/>
                <a:buNone/>
              </a:pPr>
              <a:r>
                <a:rPr b="1" lang="en-US" sz="8499">
                  <a:solidFill>
                    <a:schemeClr val="dk1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Actores entrevistados </a:t>
              </a:r>
              <a:endParaRPr b="1" sz="8000"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41" name="Google Shape;241;g211fcdf95a9_0_85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211fcdf95a9_0_85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8886" l="-159" r="-7048" t="-307244"/>
              </a:stretch>
            </a:blipFill>
            <a:ln>
              <a:noFill/>
            </a:ln>
          </p:spPr>
        </p:sp>
      </p:grpSp>
      <p:sp>
        <p:nvSpPr>
          <p:cNvPr id="243" name="Google Shape;243;g211fcdf95a9_0_85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g211fcdf95a9_0_107"/>
          <p:cNvGrpSpPr/>
          <p:nvPr/>
        </p:nvGrpSpPr>
        <p:grpSpPr>
          <a:xfrm rot="5400000">
            <a:off x="12224937" y="1962901"/>
            <a:ext cx="12724315" cy="6361198"/>
            <a:chOff x="0" y="0"/>
            <a:chExt cx="16965753" cy="8481598"/>
          </a:xfrm>
        </p:grpSpPr>
        <p:sp>
          <p:nvSpPr>
            <p:cNvPr id="249" name="Google Shape;249;g211fcdf95a9_0_107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  <p:sp>
          <p:nvSpPr>
            <p:cNvPr id="250" name="Google Shape;250;g211fcdf95a9_0_107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</p:grpSp>
      <p:sp>
        <p:nvSpPr>
          <p:cNvPr id="251" name="Google Shape;251;g211fcdf95a9_0_107"/>
          <p:cNvSpPr/>
          <p:nvPr/>
        </p:nvSpPr>
        <p:spPr>
          <a:xfrm>
            <a:off x="-311280" y="9852228"/>
            <a:ext cx="18910559" cy="1397557"/>
          </a:xfrm>
          <a:custGeom>
            <a:rect b="b" l="l" r="r" t="t"/>
            <a:pathLst>
              <a:path extrusionOk="0" h="1397557" w="18910559">
                <a:moveTo>
                  <a:pt x="0" y="0"/>
                </a:moveTo>
                <a:lnTo>
                  <a:pt x="18910560" y="0"/>
                </a:lnTo>
                <a:lnTo>
                  <a:pt x="18910560" y="1397556"/>
                </a:lnTo>
                <a:lnTo>
                  <a:pt x="0" y="13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38886" l="-159" r="-7059" t="-307244"/>
            </a:stretch>
          </a:blipFill>
          <a:ln>
            <a:noFill/>
          </a:ln>
        </p:spPr>
      </p:sp>
      <p:sp>
        <p:nvSpPr>
          <p:cNvPr id="252" name="Google Shape;252;g211fcdf95a9_0_107"/>
          <p:cNvSpPr txBox="1"/>
          <p:nvPr/>
        </p:nvSpPr>
        <p:spPr>
          <a:xfrm>
            <a:off x="2461400" y="3878100"/>
            <a:ext cx="1421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11fcdf95a9_0_107"/>
          <p:cNvSpPr txBox="1"/>
          <p:nvPr/>
        </p:nvSpPr>
        <p:spPr>
          <a:xfrm>
            <a:off x="2461700" y="55714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11fcdf95a9_0_107"/>
          <p:cNvSpPr txBox="1"/>
          <p:nvPr/>
        </p:nvSpPr>
        <p:spPr>
          <a:xfrm>
            <a:off x="1270350" y="2432300"/>
            <a:ext cx="12054000" cy="52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realizaron entrevistas a actores involucrados en tres etapas importantes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 al diseño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el diseño para mostrar el prototipo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13716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al desarrollo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actores entrevistados: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MUPA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Cámara Solar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Distribuidoras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ENSA y Naturgy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11fcdf95a9_0_107"/>
          <p:cNvSpPr txBox="1"/>
          <p:nvPr/>
        </p:nvSpPr>
        <p:spPr>
          <a:xfrm>
            <a:off x="2461700" y="68265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11fcdf95a9_0_107"/>
          <p:cNvSpPr txBox="1"/>
          <p:nvPr/>
        </p:nvSpPr>
        <p:spPr>
          <a:xfrm>
            <a:off x="1270300" y="876925"/>
            <a:ext cx="1657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7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Entrevistas realizadas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11fcdf95a9_0_107"/>
          <p:cNvSpPr/>
          <p:nvPr/>
        </p:nvSpPr>
        <p:spPr>
          <a:xfrm>
            <a:off x="14535490" y="678240"/>
            <a:ext cx="7052850" cy="8930519"/>
          </a:xfrm>
          <a:custGeom>
            <a:rect b="b" l="l" r="r" t="t"/>
            <a:pathLst>
              <a:path extrusionOk="0" h="8930519" w="7052850">
                <a:moveTo>
                  <a:pt x="0" y="0"/>
                </a:moveTo>
                <a:lnTo>
                  <a:pt x="7052850" y="0"/>
                </a:lnTo>
                <a:lnTo>
                  <a:pt x="7052850" y="8930520"/>
                </a:lnTo>
                <a:lnTo>
                  <a:pt x="0" y="893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4947" r="-4496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1fcdf95a9_0_0"/>
          <p:cNvSpPr/>
          <p:nvPr/>
        </p:nvSpPr>
        <p:spPr>
          <a:xfrm>
            <a:off x="7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85" l="0" r="0" t="-75008"/>
            </a:stretch>
          </a:blipFill>
          <a:ln>
            <a:noFill/>
          </a:ln>
        </p:spPr>
      </p:sp>
      <p:grpSp>
        <p:nvGrpSpPr>
          <p:cNvPr id="263" name="Google Shape;263;g211fcdf95a9_0_0"/>
          <p:cNvGrpSpPr/>
          <p:nvPr/>
        </p:nvGrpSpPr>
        <p:grpSpPr>
          <a:xfrm>
            <a:off x="1372027" y="5539106"/>
            <a:ext cx="8437950" cy="3761103"/>
            <a:chOff x="0" y="76200"/>
            <a:chExt cx="11250600" cy="5014804"/>
          </a:xfrm>
        </p:grpSpPr>
        <p:sp>
          <p:nvSpPr>
            <p:cNvPr id="264" name="Google Shape;264;g211fcdf95a9_0_0"/>
            <p:cNvSpPr txBox="1"/>
            <p:nvPr/>
          </p:nvSpPr>
          <p:spPr>
            <a:xfrm>
              <a:off x="0" y="76200"/>
              <a:ext cx="112506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lang="en-US" sz="8499">
                  <a:latin typeface="Hammersmith One"/>
                  <a:ea typeface="Hammersmith One"/>
                  <a:cs typeface="Hammersmith One"/>
                  <a:sym typeface="Hammersmith One"/>
                </a:rPr>
                <a:t>Flujos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11fcdf95a9_0_0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211fcdf95a9_0_0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8886" l="-159" r="-7048" t="-307244"/>
              </a:stretch>
            </a:blipFill>
            <a:ln>
              <a:noFill/>
            </a:ln>
          </p:spPr>
        </p:sp>
      </p:grpSp>
      <p:sp>
        <p:nvSpPr>
          <p:cNvPr id="267" name="Google Shape;267;g211fcdf95a9_0_0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g211fcdf95a9_0_120"/>
          <p:cNvGrpSpPr/>
          <p:nvPr/>
        </p:nvGrpSpPr>
        <p:grpSpPr>
          <a:xfrm rot="5400000">
            <a:off x="12224937" y="1962901"/>
            <a:ext cx="12724315" cy="6361198"/>
            <a:chOff x="0" y="0"/>
            <a:chExt cx="16965753" cy="8481598"/>
          </a:xfrm>
        </p:grpSpPr>
        <p:sp>
          <p:nvSpPr>
            <p:cNvPr id="273" name="Google Shape;273;g211fcdf95a9_0_120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  <p:sp>
          <p:nvSpPr>
            <p:cNvPr id="274" name="Google Shape;274;g211fcdf95a9_0_120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" r="-29" t="0"/>
              </a:stretch>
            </a:blipFill>
            <a:ln>
              <a:noFill/>
            </a:ln>
          </p:spPr>
        </p:sp>
      </p:grpSp>
      <p:sp>
        <p:nvSpPr>
          <p:cNvPr id="275" name="Google Shape;275;g211fcdf95a9_0_120"/>
          <p:cNvSpPr/>
          <p:nvPr/>
        </p:nvSpPr>
        <p:spPr>
          <a:xfrm>
            <a:off x="-311280" y="9852228"/>
            <a:ext cx="18910559" cy="1397557"/>
          </a:xfrm>
          <a:custGeom>
            <a:rect b="b" l="l" r="r" t="t"/>
            <a:pathLst>
              <a:path extrusionOk="0" h="1397557" w="18910559">
                <a:moveTo>
                  <a:pt x="0" y="0"/>
                </a:moveTo>
                <a:lnTo>
                  <a:pt x="18910560" y="0"/>
                </a:lnTo>
                <a:lnTo>
                  <a:pt x="18910560" y="1397556"/>
                </a:lnTo>
                <a:lnTo>
                  <a:pt x="0" y="13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38886" l="-159" r="-7059" t="-307244"/>
            </a:stretch>
          </a:blipFill>
          <a:ln>
            <a:noFill/>
          </a:ln>
        </p:spPr>
      </p:sp>
      <p:sp>
        <p:nvSpPr>
          <p:cNvPr id="276" name="Google Shape;276;g211fcdf95a9_0_120"/>
          <p:cNvSpPr txBox="1"/>
          <p:nvPr/>
        </p:nvSpPr>
        <p:spPr>
          <a:xfrm>
            <a:off x="2461400" y="3878100"/>
            <a:ext cx="1421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11fcdf95a9_0_120"/>
          <p:cNvSpPr txBox="1"/>
          <p:nvPr/>
        </p:nvSpPr>
        <p:spPr>
          <a:xfrm>
            <a:off x="2461700" y="55714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11fcdf95a9_0_120"/>
          <p:cNvSpPr txBox="1"/>
          <p:nvPr/>
        </p:nvSpPr>
        <p:spPr>
          <a:xfrm>
            <a:off x="1270350" y="2432300"/>
            <a:ext cx="12054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https://drive.google.com/drive/folders/1zXJqVJRkJuA9GaTm-QzoX0PYt1ONr7cm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11fcdf95a9_0_120"/>
          <p:cNvSpPr txBox="1"/>
          <p:nvPr/>
        </p:nvSpPr>
        <p:spPr>
          <a:xfrm>
            <a:off x="2461700" y="6826500"/>
            <a:ext cx="1273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t/>
            </a:r>
            <a:endParaRPr b="0" i="0" sz="26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11fcdf95a9_0_120"/>
          <p:cNvSpPr txBox="1"/>
          <p:nvPr/>
        </p:nvSpPr>
        <p:spPr>
          <a:xfrm>
            <a:off x="1270300" y="876925"/>
            <a:ext cx="16577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7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Enlaces de Flujos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11fcdf95a9_0_120"/>
          <p:cNvSpPr/>
          <p:nvPr/>
        </p:nvSpPr>
        <p:spPr>
          <a:xfrm>
            <a:off x="14535490" y="678240"/>
            <a:ext cx="7052850" cy="8930519"/>
          </a:xfrm>
          <a:custGeom>
            <a:rect b="b" l="l" r="r" t="t"/>
            <a:pathLst>
              <a:path extrusionOk="0" h="8930519" w="7052850">
                <a:moveTo>
                  <a:pt x="0" y="0"/>
                </a:moveTo>
                <a:lnTo>
                  <a:pt x="7052850" y="0"/>
                </a:lnTo>
                <a:lnTo>
                  <a:pt x="7052850" y="8930520"/>
                </a:lnTo>
                <a:lnTo>
                  <a:pt x="0" y="893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4947" r="-4496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02fe020172_0_312"/>
          <p:cNvSpPr/>
          <p:nvPr/>
        </p:nvSpPr>
        <p:spPr>
          <a:xfrm>
            <a:off x="7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90" l="0" r="0" t="-75010"/>
            </a:stretch>
          </a:blipFill>
          <a:ln>
            <a:noFill/>
          </a:ln>
        </p:spPr>
      </p:sp>
      <p:grpSp>
        <p:nvGrpSpPr>
          <p:cNvPr id="287" name="Google Shape;287;g202fe020172_0_312"/>
          <p:cNvGrpSpPr/>
          <p:nvPr/>
        </p:nvGrpSpPr>
        <p:grpSpPr>
          <a:xfrm>
            <a:off x="1372025" y="5539100"/>
            <a:ext cx="13949619" cy="3761103"/>
            <a:chOff x="0" y="76200"/>
            <a:chExt cx="11250600" cy="5014804"/>
          </a:xfrm>
        </p:grpSpPr>
        <p:sp>
          <p:nvSpPr>
            <p:cNvPr id="288" name="Google Shape;288;g202fe020172_0_312"/>
            <p:cNvSpPr txBox="1"/>
            <p:nvPr/>
          </p:nvSpPr>
          <p:spPr>
            <a:xfrm>
              <a:off x="0" y="76200"/>
              <a:ext cx="112506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i="0" lang="en-US" sz="8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Comentarios y Preguntas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02fe020172_0_312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g202fe020172_0_312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9036" l="-158" r="-7046" t="-307303"/>
              </a:stretch>
            </a:blipFill>
            <a:ln>
              <a:noFill/>
            </a:ln>
          </p:spPr>
        </p:sp>
      </p:grpSp>
      <p:sp>
        <p:nvSpPr>
          <p:cNvPr id="291" name="Google Shape;291;g202fe020172_0_312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2fe020172_0_294"/>
          <p:cNvSpPr/>
          <p:nvPr/>
        </p:nvSpPr>
        <p:spPr>
          <a:xfrm>
            <a:off x="7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90" l="0" r="0" t="-75010"/>
            </a:stretch>
          </a:blipFill>
          <a:ln>
            <a:noFill/>
          </a:ln>
        </p:spPr>
      </p:sp>
      <p:grpSp>
        <p:nvGrpSpPr>
          <p:cNvPr id="297" name="Google Shape;297;g202fe020172_0_294"/>
          <p:cNvGrpSpPr/>
          <p:nvPr/>
        </p:nvGrpSpPr>
        <p:grpSpPr>
          <a:xfrm>
            <a:off x="1372027" y="5539106"/>
            <a:ext cx="8437950" cy="3761103"/>
            <a:chOff x="0" y="76200"/>
            <a:chExt cx="11250600" cy="5014804"/>
          </a:xfrm>
        </p:grpSpPr>
        <p:sp>
          <p:nvSpPr>
            <p:cNvPr id="298" name="Google Shape;298;g202fe020172_0_294"/>
            <p:cNvSpPr txBox="1"/>
            <p:nvPr/>
          </p:nvSpPr>
          <p:spPr>
            <a:xfrm>
              <a:off x="0" y="76200"/>
              <a:ext cx="11250600" cy="3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i="0" lang="en-US" sz="8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Próximos Pasos</a:t>
              </a:r>
              <a:endParaRPr b="1" i="0" sz="849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t/>
              </a:r>
              <a:endParaRPr b="1" i="0" sz="849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99" name="Google Shape;299;g202fe020172_0_294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02fe020172_0_294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9036" l="-158" r="-7046" t="-307303"/>
              </a:stretch>
            </a:blipFill>
            <a:ln>
              <a:noFill/>
            </a:ln>
          </p:spPr>
        </p:sp>
      </p:grpSp>
      <p:sp>
        <p:nvSpPr>
          <p:cNvPr id="301" name="Google Shape;301;g202fe020172_0_294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g202fe020172_0_232"/>
          <p:cNvGrpSpPr/>
          <p:nvPr/>
        </p:nvGrpSpPr>
        <p:grpSpPr>
          <a:xfrm rot="5400000">
            <a:off x="-2812790" y="2611492"/>
            <a:ext cx="11428131" cy="6361199"/>
            <a:chOff x="0" y="0"/>
            <a:chExt cx="16965753" cy="8481598"/>
          </a:xfrm>
        </p:grpSpPr>
        <p:sp>
          <p:nvSpPr>
            <p:cNvPr id="69" name="Google Shape;69;g202fe020172_0_232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8" r="-27" t="0"/>
              </a:stretch>
            </a:blipFill>
            <a:ln>
              <a:noFill/>
            </a:ln>
          </p:spPr>
        </p:sp>
        <p:sp>
          <p:nvSpPr>
            <p:cNvPr id="70" name="Google Shape;70;g202fe020172_0_232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8" r="-27" t="0"/>
              </a:stretch>
            </a:blipFill>
            <a:ln>
              <a:noFill/>
            </a:ln>
          </p:spPr>
        </p:sp>
      </p:grpSp>
      <p:sp>
        <p:nvSpPr>
          <p:cNvPr id="71" name="Google Shape;71;g202fe020172_0_232"/>
          <p:cNvSpPr/>
          <p:nvPr/>
        </p:nvSpPr>
        <p:spPr>
          <a:xfrm>
            <a:off x="371672" y="1385071"/>
            <a:ext cx="5330928" cy="7516858"/>
          </a:xfrm>
          <a:custGeom>
            <a:rect b="b" l="l" r="r" t="t"/>
            <a:pathLst>
              <a:path extrusionOk="0" h="7516858" w="5330928">
                <a:moveTo>
                  <a:pt x="0" y="0"/>
                </a:moveTo>
                <a:lnTo>
                  <a:pt x="5330928" y="0"/>
                </a:lnTo>
                <a:lnTo>
                  <a:pt x="5330928" y="7516858"/>
                </a:lnTo>
                <a:lnTo>
                  <a:pt x="0" y="7516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4148" r="-64146" t="0"/>
            </a:stretch>
          </a:blipFill>
          <a:ln>
            <a:noFill/>
          </a:ln>
        </p:spPr>
      </p:sp>
      <p:grpSp>
        <p:nvGrpSpPr>
          <p:cNvPr id="72" name="Google Shape;72;g202fe020172_0_232"/>
          <p:cNvGrpSpPr/>
          <p:nvPr/>
        </p:nvGrpSpPr>
        <p:grpSpPr>
          <a:xfrm>
            <a:off x="6717800" y="385362"/>
            <a:ext cx="10541487" cy="9641913"/>
            <a:chOff x="-16" y="-944567"/>
            <a:chExt cx="14055316" cy="12855884"/>
          </a:xfrm>
        </p:grpSpPr>
        <p:sp>
          <p:nvSpPr>
            <p:cNvPr id="73" name="Google Shape;73;g202fe020172_0_232"/>
            <p:cNvSpPr txBox="1"/>
            <p:nvPr/>
          </p:nvSpPr>
          <p:spPr>
            <a:xfrm>
              <a:off x="0" y="-944567"/>
              <a:ext cx="140553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99"/>
                <a:buFont typeface="Arial"/>
                <a:buNone/>
              </a:pPr>
              <a:r>
                <a:rPr b="0" i="0" lang="en-US" sz="34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OBJETIVOS DEL PROYECTO PN-T1293-P002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202fe020172_0_232"/>
            <p:cNvSpPr txBox="1"/>
            <p:nvPr/>
          </p:nvSpPr>
          <p:spPr>
            <a:xfrm>
              <a:off x="-16" y="646017"/>
              <a:ext cx="14055300" cy="112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60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Consultoría para el apoyo a la conceptualización, arquitectura, ingeniería de</a:t>
              </a:r>
              <a:endParaRPr b="0" i="0" sz="609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60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procesos y diseño de la plataforma para la digitalización de trámites para instalaciones de generación distribuida en Panamá</a:t>
              </a:r>
              <a:endParaRPr b="0" i="0" sz="609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7dcaab766_0_66"/>
          <p:cNvSpPr/>
          <p:nvPr/>
        </p:nvSpPr>
        <p:spPr>
          <a:xfrm>
            <a:off x="-83105" y="9890278"/>
            <a:ext cx="18910559" cy="1397557"/>
          </a:xfrm>
          <a:custGeom>
            <a:rect b="b" l="l" r="r" t="t"/>
            <a:pathLst>
              <a:path extrusionOk="0" h="1397557" w="18910559">
                <a:moveTo>
                  <a:pt x="0" y="0"/>
                </a:moveTo>
                <a:lnTo>
                  <a:pt x="18910560" y="0"/>
                </a:lnTo>
                <a:lnTo>
                  <a:pt x="18910560" y="1397556"/>
                </a:lnTo>
                <a:lnTo>
                  <a:pt x="0" y="1397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41203" l="-164" r="-7082" t="-308072"/>
            </a:stretch>
          </a:blipFill>
          <a:ln>
            <a:noFill/>
          </a:ln>
        </p:spPr>
      </p:sp>
      <p:sp>
        <p:nvSpPr>
          <p:cNvPr id="307" name="Google Shape;307;g1f7dcaab766_0_66"/>
          <p:cNvSpPr txBox="1"/>
          <p:nvPr/>
        </p:nvSpPr>
        <p:spPr>
          <a:xfrm>
            <a:off x="1469825" y="1827525"/>
            <a:ext cx="58707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Cronograma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Etapa 6</a:t>
            </a:r>
            <a:endParaRPr b="1" i="0" sz="8000" u="none" cap="none" strike="noStrike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*Plus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f7dcaab766_0_66"/>
          <p:cNvSpPr txBox="1"/>
          <p:nvPr/>
        </p:nvSpPr>
        <p:spPr>
          <a:xfrm>
            <a:off x="1469825" y="5930951"/>
            <a:ext cx="4912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 soporte post lanzamiento (6 semanas)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1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g1f7dcaab766_0_66"/>
          <p:cNvGrpSpPr/>
          <p:nvPr/>
        </p:nvGrpSpPr>
        <p:grpSpPr>
          <a:xfrm>
            <a:off x="8186089" y="2331109"/>
            <a:ext cx="8771888" cy="3905550"/>
            <a:chOff x="0" y="-1950408"/>
            <a:chExt cx="11695851" cy="5207400"/>
          </a:xfrm>
        </p:grpSpPr>
        <p:sp>
          <p:nvSpPr>
            <p:cNvPr id="310" name="Google Shape;310;g1f7dcaab766_0_66"/>
            <p:cNvSpPr/>
            <p:nvPr/>
          </p:nvSpPr>
          <p:spPr>
            <a:xfrm rot="5400000">
              <a:off x="226" y="-1903009"/>
              <a:ext cx="532260" cy="532712"/>
            </a:xfrm>
            <a:custGeom>
              <a:rect b="b" l="l" r="r" t="t"/>
              <a:pathLst>
                <a:path extrusionOk="0" h="532712" w="532260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44" r="-23" t="0"/>
              </a:stretch>
            </a:blipFill>
            <a:ln>
              <a:noFill/>
            </a:ln>
          </p:spPr>
        </p:sp>
        <p:sp>
          <p:nvSpPr>
            <p:cNvPr id="311" name="Google Shape;311;g1f7dcaab766_0_66"/>
            <p:cNvSpPr txBox="1"/>
            <p:nvPr/>
          </p:nvSpPr>
          <p:spPr>
            <a:xfrm>
              <a:off x="1093551" y="-1950408"/>
              <a:ext cx="10602300" cy="52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99"/>
                <a:buFont typeface="Arial"/>
                <a:buNone/>
              </a:pPr>
              <a:r>
                <a:rPr b="1" i="0" lang="en-US" sz="2699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(27 MAY - 5 JUL)</a:t>
              </a:r>
              <a:endParaRPr b="1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Incorporación de 3 sprints de soporte para cualquier incidencia o consulta</a:t>
              </a:r>
              <a:endParaRPr b="0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None/>
              </a:pPr>
              <a:r>
                <a:t/>
              </a:r>
              <a:endParaRPr b="0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aplican cambios o requerimientos nuevos </a:t>
              </a:r>
              <a:endParaRPr b="0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None/>
              </a:pPr>
              <a:r>
                <a:t/>
              </a:r>
              <a:endParaRPr b="0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None/>
              </a:pPr>
              <a:r>
                <a:t/>
              </a:r>
              <a:endParaRPr b="0" i="0" sz="2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g1ea29cd28bb_0_150"/>
          <p:cNvGrpSpPr/>
          <p:nvPr/>
        </p:nvGrpSpPr>
        <p:grpSpPr>
          <a:xfrm>
            <a:off x="1028700" y="3964262"/>
            <a:ext cx="7785225" cy="2458490"/>
            <a:chOff x="0" y="133350"/>
            <a:chExt cx="10380300" cy="3277987"/>
          </a:xfrm>
        </p:grpSpPr>
        <p:sp>
          <p:nvSpPr>
            <p:cNvPr id="317" name="Google Shape;317;g1ea29cd28bb_0_150"/>
            <p:cNvSpPr txBox="1"/>
            <p:nvPr/>
          </p:nvSpPr>
          <p:spPr>
            <a:xfrm>
              <a:off x="0" y="133350"/>
              <a:ext cx="10380300" cy="236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99"/>
                <a:buFont typeface="Arial"/>
                <a:buNone/>
              </a:pPr>
              <a:r>
                <a:rPr b="1" i="0" lang="en-US" sz="11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Gracias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1ea29cd28bb_0_150"/>
            <p:cNvSpPr/>
            <p:nvPr/>
          </p:nvSpPr>
          <p:spPr>
            <a:xfrm>
              <a:off x="0" y="2732038"/>
              <a:ext cx="9191696" cy="679299"/>
            </a:xfrm>
            <a:custGeom>
              <a:rect b="b" l="l" r="r" t="t"/>
              <a:pathLst>
                <a:path extrusionOk="0" h="679299" w="9191696">
                  <a:moveTo>
                    <a:pt x="0" y="0"/>
                  </a:moveTo>
                  <a:lnTo>
                    <a:pt x="9191696" y="0"/>
                  </a:lnTo>
                  <a:lnTo>
                    <a:pt x="9191696" y="679299"/>
                  </a:lnTo>
                  <a:lnTo>
                    <a:pt x="0" y="6792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39531" l="-151" r="-7064" t="-307437"/>
              </a:stretch>
            </a:blipFill>
            <a:ln>
              <a:noFill/>
            </a:ln>
          </p:spPr>
        </p:sp>
      </p:grpSp>
      <p:sp>
        <p:nvSpPr>
          <p:cNvPr id="319" name="Google Shape;319;g1ea29cd28bb_0_150"/>
          <p:cNvSpPr/>
          <p:nvPr/>
        </p:nvSpPr>
        <p:spPr>
          <a:xfrm>
            <a:off x="10277836" y="-271720"/>
            <a:ext cx="8207692" cy="10830441"/>
          </a:xfrm>
          <a:custGeom>
            <a:rect b="b" l="l" r="r" t="t"/>
            <a:pathLst>
              <a:path extrusionOk="0" h="10830441" w="8207692">
                <a:moveTo>
                  <a:pt x="0" y="0"/>
                </a:moveTo>
                <a:lnTo>
                  <a:pt x="8207692" y="0"/>
                </a:lnTo>
                <a:lnTo>
                  <a:pt x="8207692" y="10830440"/>
                </a:lnTo>
                <a:lnTo>
                  <a:pt x="0" y="10830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6934" r="-40865" t="0"/>
            </a:stretch>
          </a:blipFill>
          <a:ln>
            <a:noFill/>
          </a:ln>
        </p:spPr>
      </p:sp>
      <p:sp>
        <p:nvSpPr>
          <p:cNvPr id="320" name="Google Shape;320;g1ea29cd28bb_0_150"/>
          <p:cNvSpPr/>
          <p:nvPr/>
        </p:nvSpPr>
        <p:spPr>
          <a:xfrm rot="5400000">
            <a:off x="1035086" y="1022314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5"/>
                </a:lnTo>
                <a:lnTo>
                  <a:pt x="0" y="702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2fe020172_0_260"/>
          <p:cNvSpPr/>
          <p:nvPr/>
        </p:nvSpPr>
        <p:spPr>
          <a:xfrm>
            <a:off x="-231785" y="-358214"/>
            <a:ext cx="18751500" cy="3625500"/>
          </a:xfrm>
          <a:prstGeom prst="rect">
            <a:avLst/>
          </a:prstGeom>
          <a:solidFill>
            <a:srgbClr val="FFB9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g202fe020172_0_260"/>
          <p:cNvGrpSpPr/>
          <p:nvPr/>
        </p:nvGrpSpPr>
        <p:grpSpPr>
          <a:xfrm>
            <a:off x="407840" y="5568809"/>
            <a:ext cx="2763450" cy="1990573"/>
            <a:chOff x="-101600" y="-28575"/>
            <a:chExt cx="3684600" cy="2654097"/>
          </a:xfrm>
        </p:grpSpPr>
        <p:sp>
          <p:nvSpPr>
            <p:cNvPr id="81" name="Google Shape;81;g202fe020172_0_260"/>
            <p:cNvSpPr/>
            <p:nvPr/>
          </p:nvSpPr>
          <p:spPr>
            <a:xfrm>
              <a:off x="-101600" y="812358"/>
              <a:ext cx="3684569" cy="272303"/>
            </a:xfrm>
            <a:custGeom>
              <a:rect b="b" l="l" r="r" t="t"/>
              <a:pathLst>
                <a:path extrusionOk="0" h="272303" w="3684569">
                  <a:moveTo>
                    <a:pt x="0" y="0"/>
                  </a:moveTo>
                  <a:lnTo>
                    <a:pt x="3684569" y="0"/>
                  </a:lnTo>
                  <a:lnTo>
                    <a:pt x="3684569" y="272303"/>
                  </a:lnTo>
                  <a:lnTo>
                    <a:pt x="0" y="2723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40133" l="-168" r="-7047" t="-307673"/>
              </a:stretch>
            </a:blipFill>
            <a:ln>
              <a:noFill/>
            </a:ln>
          </p:spPr>
        </p:sp>
        <p:sp>
          <p:nvSpPr>
            <p:cNvPr id="82" name="Google Shape;82;g202fe020172_0_260"/>
            <p:cNvSpPr txBox="1"/>
            <p:nvPr/>
          </p:nvSpPr>
          <p:spPr>
            <a:xfrm>
              <a:off x="-101600" y="-28575"/>
              <a:ext cx="3684600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39"/>
                <a:buFont typeface="Arial"/>
                <a:buNone/>
              </a:pPr>
              <a:r>
                <a:rPr b="0" i="0" lang="en-US" sz="303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Semana 1 - 2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202fe020172_0_260"/>
            <p:cNvSpPr txBox="1"/>
            <p:nvPr/>
          </p:nvSpPr>
          <p:spPr>
            <a:xfrm>
              <a:off x="-101600" y="1457622"/>
              <a:ext cx="3684600" cy="11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0" i="0" lang="en-US" sz="23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 de Trabajo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g202fe020172_0_260"/>
          <p:cNvGrpSpPr/>
          <p:nvPr/>
        </p:nvGrpSpPr>
        <p:grpSpPr>
          <a:xfrm>
            <a:off x="7505039" y="5568800"/>
            <a:ext cx="2763461" cy="3480082"/>
            <a:chOff x="-711200" y="-28587"/>
            <a:chExt cx="3684615" cy="4640109"/>
          </a:xfrm>
        </p:grpSpPr>
        <p:sp>
          <p:nvSpPr>
            <p:cNvPr id="85" name="Google Shape;85;g202fe020172_0_260"/>
            <p:cNvSpPr/>
            <p:nvPr/>
          </p:nvSpPr>
          <p:spPr>
            <a:xfrm>
              <a:off x="-711200" y="812358"/>
              <a:ext cx="3684569" cy="272303"/>
            </a:xfrm>
            <a:custGeom>
              <a:rect b="b" l="l" r="r" t="t"/>
              <a:pathLst>
                <a:path extrusionOk="0" h="272303" w="3684569">
                  <a:moveTo>
                    <a:pt x="0" y="0"/>
                  </a:moveTo>
                  <a:lnTo>
                    <a:pt x="3684569" y="0"/>
                  </a:lnTo>
                  <a:lnTo>
                    <a:pt x="3684569" y="272303"/>
                  </a:lnTo>
                  <a:lnTo>
                    <a:pt x="0" y="2723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40133" l="-168" r="-7047" t="-307673"/>
              </a:stretch>
            </a:blipFill>
            <a:ln>
              <a:noFill/>
            </a:ln>
          </p:spPr>
        </p:sp>
        <p:sp>
          <p:nvSpPr>
            <p:cNvPr id="86" name="Google Shape;86;g202fe020172_0_260"/>
            <p:cNvSpPr txBox="1"/>
            <p:nvPr/>
          </p:nvSpPr>
          <p:spPr>
            <a:xfrm>
              <a:off x="-711185" y="-28587"/>
              <a:ext cx="3684600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39"/>
                <a:buFont typeface="Arial"/>
                <a:buNone/>
              </a:pPr>
              <a:r>
                <a:rPr b="0" i="0" lang="en-US" sz="3039" u="none" cap="none" strike="noStrike">
                  <a:solidFill>
                    <a:schemeClr val="dk1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Semana 9-14</a:t>
              </a:r>
              <a:endParaRPr b="0" i="0" sz="3039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87" name="Google Shape;87;g202fe020172_0_260"/>
            <p:cNvSpPr txBox="1"/>
            <p:nvPr/>
          </p:nvSpPr>
          <p:spPr>
            <a:xfrm>
              <a:off x="-711200" y="1457622"/>
              <a:ext cx="3684600" cy="3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1"/>
                <a:buFont typeface="Arial"/>
                <a:buNone/>
              </a:pPr>
              <a:r>
                <a:rPr b="1" i="0" lang="en-US" sz="30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Diseño de la Plataforma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1"/>
                <a:buFont typeface="Arial"/>
                <a:buNone/>
              </a:pPr>
              <a:r>
                <a:rPr b="1" i="0" lang="en-US" sz="30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(6 semanas)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1"/>
                <a:buFont typeface="Arial"/>
                <a:buNone/>
              </a:pPr>
              <a:r>
                <a:t/>
              </a:r>
              <a:endParaRPr b="1" i="0" sz="2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g202fe020172_0_260"/>
          <p:cNvGrpSpPr/>
          <p:nvPr/>
        </p:nvGrpSpPr>
        <p:grpSpPr>
          <a:xfrm>
            <a:off x="11206038" y="5568800"/>
            <a:ext cx="2915788" cy="4031107"/>
            <a:chOff x="-812800" y="-28587"/>
            <a:chExt cx="3887717" cy="5374809"/>
          </a:xfrm>
        </p:grpSpPr>
        <p:sp>
          <p:nvSpPr>
            <p:cNvPr id="89" name="Google Shape;89;g202fe020172_0_260"/>
            <p:cNvSpPr/>
            <p:nvPr/>
          </p:nvSpPr>
          <p:spPr>
            <a:xfrm>
              <a:off x="-812800" y="812358"/>
              <a:ext cx="3684569" cy="272303"/>
            </a:xfrm>
            <a:custGeom>
              <a:rect b="b" l="l" r="r" t="t"/>
              <a:pathLst>
                <a:path extrusionOk="0" h="272303" w="3684569">
                  <a:moveTo>
                    <a:pt x="0" y="0"/>
                  </a:moveTo>
                  <a:lnTo>
                    <a:pt x="3684569" y="0"/>
                  </a:lnTo>
                  <a:lnTo>
                    <a:pt x="3684569" y="272303"/>
                  </a:lnTo>
                  <a:lnTo>
                    <a:pt x="0" y="2723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40133" l="-168" r="-7047" t="-307673"/>
              </a:stretch>
            </a:blipFill>
            <a:ln>
              <a:noFill/>
            </a:ln>
          </p:spPr>
        </p:sp>
        <p:sp>
          <p:nvSpPr>
            <p:cNvPr id="90" name="Google Shape;90;g202fe020172_0_260"/>
            <p:cNvSpPr txBox="1"/>
            <p:nvPr/>
          </p:nvSpPr>
          <p:spPr>
            <a:xfrm>
              <a:off x="-812783" y="-28587"/>
              <a:ext cx="3887700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39"/>
                <a:buFont typeface="Arial"/>
                <a:buNone/>
              </a:pPr>
              <a:r>
                <a:rPr b="0" i="0" lang="en-US" sz="3039" u="none" cap="none" strike="noStrike">
                  <a:solidFill>
                    <a:srgbClr val="000000"/>
                  </a:solidFill>
                  <a:highlight>
                    <a:schemeClr val="lt1"/>
                  </a:highlight>
                  <a:latin typeface="Hammersmith One"/>
                  <a:ea typeface="Hammersmith One"/>
                  <a:cs typeface="Hammersmith One"/>
                  <a:sym typeface="Hammersmith One"/>
                </a:rPr>
                <a:t>Semana 15 -26 </a:t>
              </a:r>
              <a:endParaRPr b="0" i="0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202fe020172_0_260"/>
            <p:cNvSpPr txBox="1"/>
            <p:nvPr/>
          </p:nvSpPr>
          <p:spPr>
            <a:xfrm>
              <a:off x="-812800" y="1457622"/>
              <a:ext cx="3684600" cy="38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0" i="0" lang="en-US" sz="28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Entrega de la Plataforma en funcionamiento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0" i="0" lang="en-US" sz="28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(8 semanas). 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8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g202fe020172_0_260"/>
          <p:cNvSpPr txBox="1"/>
          <p:nvPr/>
        </p:nvSpPr>
        <p:spPr>
          <a:xfrm>
            <a:off x="490800" y="70100"/>
            <a:ext cx="17797200" cy="30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2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Entregables - 24 semanas 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2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Fecha de inicio: </a:t>
            </a:r>
            <a:r>
              <a:rPr b="1" i="0" lang="en-US" sz="62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 de noviembre 2023</a:t>
            </a:r>
            <a:endParaRPr b="1" i="0" sz="6200" u="none" cap="none" strike="noStrike">
              <a:solidFill>
                <a:schemeClr val="dk1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2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Fecha de Finalización: </a:t>
            </a:r>
            <a:r>
              <a:rPr b="1" i="0" lang="en-US" sz="6200" u="sng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24 de mayo de 2024 </a:t>
            </a:r>
            <a:endParaRPr b="0" i="0" sz="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g202fe020172_0_260"/>
          <p:cNvGrpSpPr/>
          <p:nvPr/>
        </p:nvGrpSpPr>
        <p:grpSpPr>
          <a:xfrm>
            <a:off x="14972290" y="5568800"/>
            <a:ext cx="2915785" cy="2322894"/>
            <a:chOff x="-203200" y="-28570"/>
            <a:chExt cx="3887713" cy="3097192"/>
          </a:xfrm>
        </p:grpSpPr>
        <p:sp>
          <p:nvSpPr>
            <p:cNvPr id="94" name="Google Shape;94;g202fe020172_0_260"/>
            <p:cNvSpPr/>
            <p:nvPr/>
          </p:nvSpPr>
          <p:spPr>
            <a:xfrm>
              <a:off x="-203200" y="812358"/>
              <a:ext cx="3684569" cy="272303"/>
            </a:xfrm>
            <a:custGeom>
              <a:rect b="b" l="l" r="r" t="t"/>
              <a:pathLst>
                <a:path extrusionOk="0" h="272303" w="3684569">
                  <a:moveTo>
                    <a:pt x="0" y="0"/>
                  </a:moveTo>
                  <a:lnTo>
                    <a:pt x="3684569" y="0"/>
                  </a:lnTo>
                  <a:lnTo>
                    <a:pt x="3684569" y="272303"/>
                  </a:lnTo>
                  <a:lnTo>
                    <a:pt x="0" y="2723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40133" l="-168" r="-7047" t="-307673"/>
              </a:stretch>
            </a:blipFill>
            <a:ln>
              <a:noFill/>
            </a:ln>
          </p:spPr>
        </p:sp>
        <p:sp>
          <p:nvSpPr>
            <p:cNvPr id="95" name="Google Shape;95;g202fe020172_0_260"/>
            <p:cNvSpPr txBox="1"/>
            <p:nvPr/>
          </p:nvSpPr>
          <p:spPr>
            <a:xfrm>
              <a:off x="-203187" y="-28570"/>
              <a:ext cx="3887700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39"/>
                <a:buFont typeface="Arial"/>
                <a:buNone/>
              </a:pPr>
              <a:r>
                <a:rPr b="0" i="0" lang="en-US" sz="3039" u="none" cap="none" strike="noStrike">
                  <a:solidFill>
                    <a:srgbClr val="000000"/>
                  </a:solidFill>
                  <a:highlight>
                    <a:srgbClr val="FFB923"/>
                  </a:highlight>
                  <a:latin typeface="Hammersmith One"/>
                  <a:ea typeface="Hammersmith One"/>
                  <a:cs typeface="Hammersmith One"/>
                  <a:sym typeface="Hammersmith One"/>
                </a:rPr>
                <a:t>Semana 27 -28</a:t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B92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202fe020172_0_260"/>
            <p:cNvSpPr txBox="1"/>
            <p:nvPr/>
          </p:nvSpPr>
          <p:spPr>
            <a:xfrm>
              <a:off x="-203186" y="1457622"/>
              <a:ext cx="3684600" cy="16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1" i="0" lang="en-US" sz="32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Informe Final </a:t>
              </a:r>
              <a:endParaRPr b="1" i="0" sz="32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1" i="0" lang="en-US" sz="32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(2 semanas) </a:t>
              </a:r>
              <a:endParaRPr b="1" i="0" sz="32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g202fe020172_0_260"/>
          <p:cNvGrpSpPr/>
          <p:nvPr/>
        </p:nvGrpSpPr>
        <p:grpSpPr>
          <a:xfrm>
            <a:off x="3880240" y="6199509"/>
            <a:ext cx="2763450" cy="3403323"/>
            <a:chOff x="-508000" y="812358"/>
            <a:chExt cx="3684600" cy="4537764"/>
          </a:xfrm>
        </p:grpSpPr>
        <p:sp>
          <p:nvSpPr>
            <p:cNvPr id="98" name="Google Shape;98;g202fe020172_0_260"/>
            <p:cNvSpPr/>
            <p:nvPr/>
          </p:nvSpPr>
          <p:spPr>
            <a:xfrm>
              <a:off x="-508000" y="812358"/>
              <a:ext cx="3684569" cy="272303"/>
            </a:xfrm>
            <a:custGeom>
              <a:rect b="b" l="l" r="r" t="t"/>
              <a:pathLst>
                <a:path extrusionOk="0" h="272303" w="3684569">
                  <a:moveTo>
                    <a:pt x="0" y="0"/>
                  </a:moveTo>
                  <a:lnTo>
                    <a:pt x="3684569" y="0"/>
                  </a:lnTo>
                  <a:lnTo>
                    <a:pt x="3684569" y="272303"/>
                  </a:lnTo>
                  <a:lnTo>
                    <a:pt x="0" y="2723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040133" l="-168" r="-7047" t="-307673"/>
              </a:stretch>
            </a:blipFill>
            <a:ln>
              <a:noFill/>
            </a:ln>
          </p:spPr>
        </p:sp>
        <p:sp>
          <p:nvSpPr>
            <p:cNvPr id="99" name="Google Shape;99;g202fe020172_0_260"/>
            <p:cNvSpPr txBox="1"/>
            <p:nvPr/>
          </p:nvSpPr>
          <p:spPr>
            <a:xfrm>
              <a:off x="-508000" y="1457622"/>
              <a:ext cx="3684600" cy="389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0" i="0" lang="en-US" sz="23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Informe Inicial de Infraestructura. Diseño y Arquitectura de la Plataforma Digital </a:t>
              </a:r>
              <a:endParaRPr b="0" i="0" sz="23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rPr b="0" i="0" lang="en-US" sz="23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(6 semanas)</a:t>
              </a:r>
              <a:r>
                <a:rPr b="1" i="0" lang="en-US" sz="23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.* </a:t>
              </a:r>
              <a:r>
                <a:rPr b="0" i="0" lang="en-US" sz="237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3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202fe020172_0_260"/>
          <p:cNvSpPr txBox="1"/>
          <p:nvPr/>
        </p:nvSpPr>
        <p:spPr>
          <a:xfrm>
            <a:off x="3803890" y="5568809"/>
            <a:ext cx="2763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9"/>
              <a:buFont typeface="Arial"/>
              <a:buNone/>
            </a:pPr>
            <a:r>
              <a:rPr b="0" i="0" lang="en-US" sz="303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Semana 3-8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"/>
          <p:cNvGrpSpPr/>
          <p:nvPr/>
        </p:nvGrpSpPr>
        <p:grpSpPr>
          <a:xfrm>
            <a:off x="8853697" y="4681250"/>
            <a:ext cx="3888582" cy="461700"/>
            <a:chOff x="-64" y="-57150"/>
            <a:chExt cx="5184777" cy="615600"/>
          </a:xfrm>
        </p:grpSpPr>
        <p:sp>
          <p:nvSpPr>
            <p:cNvPr id="106" name="Google Shape;106;p2"/>
            <p:cNvSpPr/>
            <p:nvPr/>
          </p:nvSpPr>
          <p:spPr>
            <a:xfrm rot="5400000">
              <a:off x="3491" y="-60705"/>
              <a:ext cx="532260" cy="539371"/>
            </a:xfrm>
            <a:custGeom>
              <a:rect b="b" l="l" r="r" t="t"/>
              <a:pathLst>
                <a:path extrusionOk="0" h="532712" w="532260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1053412" y="-57150"/>
              <a:ext cx="41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Introducción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8853695" y="6360313"/>
            <a:ext cx="4276755" cy="461700"/>
            <a:chOff x="174467" y="352606"/>
            <a:chExt cx="5702340" cy="615600"/>
          </a:xfrm>
        </p:grpSpPr>
        <p:sp>
          <p:nvSpPr>
            <p:cNvPr id="109" name="Google Shape;109;p2"/>
            <p:cNvSpPr/>
            <p:nvPr/>
          </p:nvSpPr>
          <p:spPr>
            <a:xfrm rot="5400000">
              <a:off x="174693" y="362311"/>
              <a:ext cx="532260" cy="532712"/>
            </a:xfrm>
            <a:custGeom>
              <a:rect b="b" l="l" r="r" t="t"/>
              <a:pathLst>
                <a:path extrusionOk="0" h="532712" w="532260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  <p:sp>
          <p:nvSpPr>
            <p:cNvPr id="110" name="Google Shape;110;p2"/>
            <p:cNvSpPr txBox="1"/>
            <p:nvPr/>
          </p:nvSpPr>
          <p:spPr>
            <a:xfrm>
              <a:off x="1053407" y="352606"/>
              <a:ext cx="48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</a:rPr>
                <a:t>Flujo de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3370723" y="4681238"/>
            <a:ext cx="3888534" cy="1108350"/>
            <a:chOff x="0" y="-7100"/>
            <a:chExt cx="5184712" cy="1477800"/>
          </a:xfrm>
        </p:grpSpPr>
        <p:sp>
          <p:nvSpPr>
            <p:cNvPr id="112" name="Google Shape;112;p2"/>
            <p:cNvSpPr/>
            <p:nvPr/>
          </p:nvSpPr>
          <p:spPr>
            <a:xfrm rot="5400000">
              <a:off x="226" y="38444"/>
              <a:ext cx="532260" cy="532712"/>
            </a:xfrm>
            <a:custGeom>
              <a:rect b="b" l="l" r="r" t="t"/>
              <a:pathLst>
                <a:path extrusionOk="0" h="532712" w="532260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  <p:sp>
          <p:nvSpPr>
            <p:cNvPr id="113" name="Google Shape;113;p2"/>
            <p:cNvSpPr txBox="1"/>
            <p:nvPr/>
          </p:nvSpPr>
          <p:spPr>
            <a:xfrm>
              <a:off x="1053412" y="-7100"/>
              <a:ext cx="4131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Proceso de Desarrollo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"/>
          <p:cNvSpPr/>
          <p:nvPr/>
        </p:nvSpPr>
        <p:spPr>
          <a:xfrm>
            <a:off x="-278936" y="-255964"/>
            <a:ext cx="7617693" cy="10830441"/>
          </a:xfrm>
          <a:custGeom>
            <a:rect b="b" l="l" r="r" t="t"/>
            <a:pathLst>
              <a:path extrusionOk="0" h="10830441" w="7617693">
                <a:moveTo>
                  <a:pt x="0" y="0"/>
                </a:moveTo>
                <a:lnTo>
                  <a:pt x="7617694" y="0"/>
                </a:lnTo>
                <a:lnTo>
                  <a:pt x="7617694" y="10830441"/>
                </a:lnTo>
                <a:lnTo>
                  <a:pt x="0" y="10830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140" l="-12513" r="0" t="-12533"/>
            </a:stretch>
          </a:blipFill>
          <a:ln>
            <a:noFill/>
          </a:ln>
        </p:spPr>
      </p:sp>
      <p:grpSp>
        <p:nvGrpSpPr>
          <p:cNvPr id="115" name="Google Shape;115;p2"/>
          <p:cNvGrpSpPr/>
          <p:nvPr/>
        </p:nvGrpSpPr>
        <p:grpSpPr>
          <a:xfrm>
            <a:off x="8853745" y="2009753"/>
            <a:ext cx="7607896" cy="1981046"/>
            <a:chOff x="0" y="76200"/>
            <a:chExt cx="10143861" cy="2641395"/>
          </a:xfrm>
        </p:grpSpPr>
        <p:sp>
          <p:nvSpPr>
            <p:cNvPr id="116" name="Google Shape;116;p2"/>
            <p:cNvSpPr txBox="1"/>
            <p:nvPr/>
          </p:nvSpPr>
          <p:spPr>
            <a:xfrm>
              <a:off x="0" y="76200"/>
              <a:ext cx="10143861" cy="1642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i="0" lang="en-US" sz="8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Agenda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0" y="2334422"/>
              <a:ext cx="5184770" cy="383173"/>
            </a:xfrm>
            <a:custGeom>
              <a:rect b="b" l="l" r="r" t="t"/>
              <a:pathLst>
                <a:path extrusionOk="0" h="383173" w="5184770">
                  <a:moveTo>
                    <a:pt x="0" y="0"/>
                  </a:moveTo>
                  <a:lnTo>
                    <a:pt x="5184770" y="0"/>
                  </a:lnTo>
                  <a:lnTo>
                    <a:pt x="5184770" y="383173"/>
                  </a:lnTo>
                  <a:lnTo>
                    <a:pt x="0" y="3831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039860" l="-152" r="-7055" t="-307526"/>
              </a:stretch>
            </a:blipFill>
            <a:ln>
              <a:noFill/>
            </a:ln>
          </p:spPr>
        </p:sp>
      </p:grpSp>
      <p:grpSp>
        <p:nvGrpSpPr>
          <p:cNvPr id="118" name="Google Shape;118;p2"/>
          <p:cNvGrpSpPr/>
          <p:nvPr/>
        </p:nvGrpSpPr>
        <p:grpSpPr>
          <a:xfrm>
            <a:off x="13370723" y="6331821"/>
            <a:ext cx="3888534" cy="471060"/>
            <a:chOff x="0" y="-57150"/>
            <a:chExt cx="5184712" cy="628080"/>
          </a:xfrm>
        </p:grpSpPr>
        <p:sp>
          <p:nvSpPr>
            <p:cNvPr id="119" name="Google Shape;119;p2"/>
            <p:cNvSpPr txBox="1"/>
            <p:nvPr/>
          </p:nvSpPr>
          <p:spPr>
            <a:xfrm>
              <a:off x="1053412" y="-57150"/>
              <a:ext cx="41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Próximos Pasos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5400000">
              <a:off x="226" y="38444"/>
              <a:ext cx="532260" cy="532712"/>
            </a:xfrm>
            <a:custGeom>
              <a:rect b="b" l="l" r="r" t="t"/>
              <a:pathLst>
                <a:path extrusionOk="0" h="532712" w="532260">
                  <a:moveTo>
                    <a:pt x="0" y="0"/>
                  </a:moveTo>
                  <a:lnTo>
                    <a:pt x="532260" y="0"/>
                  </a:lnTo>
                  <a:lnTo>
                    <a:pt x="532260" y="532712"/>
                  </a:lnTo>
                  <a:lnTo>
                    <a:pt x="0" y="532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3" r="-12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2fe020172_0_223"/>
          <p:cNvSpPr/>
          <p:nvPr/>
        </p:nvSpPr>
        <p:spPr>
          <a:xfrm>
            <a:off x="-265218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78" l="0" r="0" t="-75008"/>
            </a:stretch>
          </a:blipFill>
          <a:ln>
            <a:noFill/>
          </a:ln>
        </p:spPr>
      </p:sp>
      <p:grpSp>
        <p:nvGrpSpPr>
          <p:cNvPr id="126" name="Google Shape;126;g202fe020172_0_223"/>
          <p:cNvGrpSpPr/>
          <p:nvPr/>
        </p:nvGrpSpPr>
        <p:grpSpPr>
          <a:xfrm>
            <a:off x="1390523" y="5274100"/>
            <a:ext cx="14782275" cy="4493925"/>
            <a:chOff x="-7" y="76187"/>
            <a:chExt cx="19709700" cy="5991900"/>
          </a:xfrm>
        </p:grpSpPr>
        <p:sp>
          <p:nvSpPr>
            <p:cNvPr id="127" name="Google Shape;127;g202fe020172_0_223"/>
            <p:cNvSpPr txBox="1"/>
            <p:nvPr/>
          </p:nvSpPr>
          <p:spPr>
            <a:xfrm>
              <a:off x="-7" y="76187"/>
              <a:ext cx="19709700" cy="599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i="0" lang="en-US" sz="8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Introducción-</a:t>
              </a:r>
              <a:endParaRPr b="1" i="0" sz="8499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t/>
              </a:r>
              <a:endParaRPr b="1" sz="8499"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lang="en-US" sz="4999">
                  <a:latin typeface="Hammersmith One"/>
                  <a:ea typeface="Hammersmith One"/>
                  <a:cs typeface="Hammersmith One"/>
                  <a:sym typeface="Hammersmith One"/>
                </a:rPr>
                <a:t>El Por qué- ¿De dónde surge la necesidad de esta plataforma?</a:t>
              </a:r>
              <a:endParaRPr b="1" sz="4999"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128" name="Google Shape;128;g202fe020172_0_223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g202fe020172_0_223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9351" l="-147" r="-7057" t="-307407"/>
              </a:stretch>
            </a:blipFill>
            <a:ln>
              <a:noFill/>
            </a:ln>
          </p:spPr>
        </p:sp>
      </p:grpSp>
      <p:sp>
        <p:nvSpPr>
          <p:cNvPr id="130" name="Google Shape;130;g202fe020172_0_223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2fe020172_0_251"/>
          <p:cNvSpPr/>
          <p:nvPr/>
        </p:nvSpPr>
        <p:spPr>
          <a:xfrm>
            <a:off x="-265218" y="-224451"/>
            <a:ext cx="18818435" cy="5013566"/>
          </a:xfrm>
          <a:custGeom>
            <a:rect b="b" l="l" r="r" t="t"/>
            <a:pathLst>
              <a:path extrusionOk="0" h="5013566" w="18818435">
                <a:moveTo>
                  <a:pt x="0" y="0"/>
                </a:moveTo>
                <a:lnTo>
                  <a:pt x="18818436" y="0"/>
                </a:lnTo>
                <a:lnTo>
                  <a:pt x="18818436" y="5013565"/>
                </a:lnTo>
                <a:lnTo>
                  <a:pt x="0" y="5013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978" l="0" r="0" t="-75008"/>
            </a:stretch>
          </a:blipFill>
          <a:ln>
            <a:noFill/>
          </a:ln>
        </p:spPr>
      </p:sp>
      <p:grpSp>
        <p:nvGrpSpPr>
          <p:cNvPr id="136" name="Google Shape;136;g202fe020172_0_251"/>
          <p:cNvGrpSpPr/>
          <p:nvPr/>
        </p:nvGrpSpPr>
        <p:grpSpPr>
          <a:xfrm>
            <a:off x="1390523" y="5274100"/>
            <a:ext cx="13772475" cy="3761113"/>
            <a:chOff x="-7" y="76187"/>
            <a:chExt cx="18363300" cy="5014817"/>
          </a:xfrm>
        </p:grpSpPr>
        <p:sp>
          <p:nvSpPr>
            <p:cNvPr id="137" name="Google Shape;137;g202fe020172_0_251"/>
            <p:cNvSpPr txBox="1"/>
            <p:nvPr/>
          </p:nvSpPr>
          <p:spPr>
            <a:xfrm>
              <a:off x="-7" y="76187"/>
              <a:ext cx="18363300" cy="36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499"/>
                <a:buFont typeface="Arial"/>
                <a:buNone/>
              </a:pPr>
              <a:r>
                <a:rPr b="1" i="0" lang="en-US" sz="8499" u="none" cap="none" strike="noStrike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Proceso de Diseño y Desarrollo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02fe020172_0_251"/>
            <p:cNvSpPr txBox="1"/>
            <p:nvPr/>
          </p:nvSpPr>
          <p:spPr>
            <a:xfrm>
              <a:off x="0" y="4721704"/>
              <a:ext cx="1125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202fe020172_0_251"/>
            <p:cNvSpPr/>
            <p:nvPr/>
          </p:nvSpPr>
          <p:spPr>
            <a:xfrm>
              <a:off x="0" y="3532756"/>
              <a:ext cx="6750369" cy="498876"/>
            </a:xfrm>
            <a:custGeom>
              <a:rect b="b" l="l" r="r" t="t"/>
              <a:pathLst>
                <a:path extrusionOk="0" h="498876" w="6750369">
                  <a:moveTo>
                    <a:pt x="0" y="0"/>
                  </a:moveTo>
                  <a:lnTo>
                    <a:pt x="6750369" y="0"/>
                  </a:lnTo>
                  <a:lnTo>
                    <a:pt x="6750369" y="498876"/>
                  </a:lnTo>
                  <a:lnTo>
                    <a:pt x="0" y="4988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39351" l="-147" r="-7057" t="-307407"/>
              </a:stretch>
            </a:blipFill>
            <a:ln>
              <a:noFill/>
            </a:ln>
          </p:spPr>
        </p:sp>
      </p:grpSp>
      <p:sp>
        <p:nvSpPr>
          <p:cNvPr id="140" name="Google Shape;140;g202fe020172_0_251"/>
          <p:cNvSpPr/>
          <p:nvPr/>
        </p:nvSpPr>
        <p:spPr>
          <a:xfrm rot="5400000">
            <a:off x="16179098" y="6024643"/>
            <a:ext cx="689712" cy="702485"/>
          </a:xfrm>
          <a:custGeom>
            <a:rect b="b" l="l" r="r" t="t"/>
            <a:pathLst>
              <a:path extrusionOk="0" h="702485" w="689712">
                <a:moveTo>
                  <a:pt x="0" y="0"/>
                </a:moveTo>
                <a:lnTo>
                  <a:pt x="689713" y="0"/>
                </a:lnTo>
                <a:lnTo>
                  <a:pt x="689713" y="702484"/>
                </a:lnTo>
                <a:lnTo>
                  <a:pt x="0" y="702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2fe020172_0_78"/>
          <p:cNvSpPr txBox="1"/>
          <p:nvPr/>
        </p:nvSpPr>
        <p:spPr>
          <a:xfrm>
            <a:off x="2025678" y="2005507"/>
            <a:ext cx="557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02fe020172_0_78"/>
          <p:cNvSpPr/>
          <p:nvPr/>
        </p:nvSpPr>
        <p:spPr>
          <a:xfrm rot="5400000">
            <a:off x="1084095" y="7048148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47" name="Google Shape;147;g202fe020172_0_78"/>
          <p:cNvGrpSpPr/>
          <p:nvPr/>
        </p:nvGrpSpPr>
        <p:grpSpPr>
          <a:xfrm>
            <a:off x="2055050" y="6912149"/>
            <a:ext cx="11721712" cy="2891760"/>
            <a:chOff x="0" y="-28592"/>
            <a:chExt cx="10261500" cy="2518955"/>
          </a:xfrm>
        </p:grpSpPr>
        <p:sp>
          <p:nvSpPr>
            <p:cNvPr id="148" name="Google Shape;148;g202fe020172_0_78"/>
            <p:cNvSpPr txBox="1"/>
            <p:nvPr/>
          </p:nvSpPr>
          <p:spPr>
            <a:xfrm>
              <a:off x="0" y="961863"/>
              <a:ext cx="8497200" cy="1528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Documentación existente, formatos establecidos y accesos,  documentación de integraciones requeridas.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02fe020172_0_78"/>
            <p:cNvSpPr txBox="1"/>
            <p:nvPr/>
          </p:nvSpPr>
          <p:spPr>
            <a:xfrm>
              <a:off x="0" y="-28592"/>
              <a:ext cx="10261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OBTENCIÓN DE INSUMOS</a:t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(OPCIONAL)</a:t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02fe020172_0_78"/>
          <p:cNvSpPr/>
          <p:nvPr/>
        </p:nvSpPr>
        <p:spPr>
          <a:xfrm rot="5400000">
            <a:off x="1224636" y="2286023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51" name="Google Shape;151;g202fe020172_0_78"/>
          <p:cNvGrpSpPr/>
          <p:nvPr/>
        </p:nvGrpSpPr>
        <p:grpSpPr>
          <a:xfrm>
            <a:off x="2276415" y="2264761"/>
            <a:ext cx="6123375" cy="3639328"/>
            <a:chOff x="0" y="-28575"/>
            <a:chExt cx="8164500" cy="4852437"/>
          </a:xfrm>
        </p:grpSpPr>
        <p:sp>
          <p:nvSpPr>
            <p:cNvPr id="152" name="Google Shape;152;g202fe020172_0_78"/>
            <p:cNvSpPr txBox="1"/>
            <p:nvPr/>
          </p:nvSpPr>
          <p:spPr>
            <a:xfrm>
              <a:off x="0" y="1622262"/>
              <a:ext cx="8164500" cy="32016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Presentación de alto nivel para coordinar el plan de trabajo, cronograma de actividades, ideación y visión.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202fe020172_0_78"/>
            <p:cNvSpPr txBox="1"/>
            <p:nvPr/>
          </p:nvSpPr>
          <p:spPr>
            <a:xfrm>
              <a:off x="0" y="-28575"/>
              <a:ext cx="81645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REUNIÓN DE INICIO DE PROYECTO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g202fe020172_0_78"/>
          <p:cNvGrpSpPr/>
          <p:nvPr/>
        </p:nvGrpSpPr>
        <p:grpSpPr>
          <a:xfrm>
            <a:off x="1028700" y="1283567"/>
            <a:ext cx="6078600" cy="914517"/>
            <a:chOff x="0" y="0"/>
            <a:chExt cx="8104800" cy="1219356"/>
          </a:xfrm>
        </p:grpSpPr>
        <p:sp>
          <p:nvSpPr>
            <p:cNvPr id="155" name="Google Shape;155;g202fe020172_0_78"/>
            <p:cNvSpPr txBox="1"/>
            <p:nvPr/>
          </p:nvSpPr>
          <p:spPr>
            <a:xfrm>
              <a:off x="0" y="850056"/>
              <a:ext cx="810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8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202fe020172_0_78"/>
            <p:cNvSpPr/>
            <p:nvPr/>
          </p:nvSpPr>
          <p:spPr>
            <a:xfrm>
              <a:off x="0" y="0"/>
              <a:ext cx="4862922" cy="359387"/>
            </a:xfrm>
            <a:custGeom>
              <a:rect b="b" l="l" r="r" t="t"/>
              <a:pathLst>
                <a:path extrusionOk="0" h="359387" w="4862922">
                  <a:moveTo>
                    <a:pt x="0" y="0"/>
                  </a:moveTo>
                  <a:lnTo>
                    <a:pt x="4862922" y="0"/>
                  </a:lnTo>
                  <a:lnTo>
                    <a:pt x="4862922" y="359387"/>
                  </a:lnTo>
                  <a:lnTo>
                    <a:pt x="0" y="3593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41972" l="-168" r="-7077" t="-308353"/>
              </a:stretch>
            </a:blipFill>
            <a:ln>
              <a:noFill/>
            </a:ln>
          </p:spPr>
        </p:sp>
      </p:grpSp>
      <p:sp>
        <p:nvSpPr>
          <p:cNvPr id="157" name="Google Shape;157;g202fe020172_0_78"/>
          <p:cNvSpPr txBox="1"/>
          <p:nvPr/>
        </p:nvSpPr>
        <p:spPr>
          <a:xfrm>
            <a:off x="1028700" y="463550"/>
            <a:ext cx="15583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1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02fe020172_0_78"/>
          <p:cNvSpPr/>
          <p:nvPr/>
        </p:nvSpPr>
        <p:spPr>
          <a:xfrm rot="5400000">
            <a:off x="9508094" y="2291515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59" name="Google Shape;159;g202fe020172_0_78"/>
          <p:cNvGrpSpPr/>
          <p:nvPr/>
        </p:nvGrpSpPr>
        <p:grpSpPr>
          <a:xfrm>
            <a:off x="10537875" y="2092867"/>
            <a:ext cx="6721425" cy="3639328"/>
            <a:chOff x="0" y="-28575"/>
            <a:chExt cx="8961900" cy="4852438"/>
          </a:xfrm>
        </p:grpSpPr>
        <p:sp>
          <p:nvSpPr>
            <p:cNvPr id="160" name="Google Shape;160;g202fe020172_0_78"/>
            <p:cNvSpPr txBox="1"/>
            <p:nvPr/>
          </p:nvSpPr>
          <p:spPr>
            <a:xfrm>
              <a:off x="0" y="1622263"/>
              <a:ext cx="8961900" cy="32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Acordar herramientas de colaboración y ceremonias de Scrum  a aplicar de acuerdo a la disponibilidad del equipo cliente.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02fe020172_0_78"/>
            <p:cNvSpPr txBox="1"/>
            <p:nvPr/>
          </p:nvSpPr>
          <p:spPr>
            <a:xfrm>
              <a:off x="0" y="-28575"/>
              <a:ext cx="89619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PRESENTACIÓN DE LA METODOLOGÍA DE TRABAJO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g202fe020172_0_143"/>
          <p:cNvGrpSpPr/>
          <p:nvPr/>
        </p:nvGrpSpPr>
        <p:grpSpPr>
          <a:xfrm>
            <a:off x="9144000" y="775177"/>
            <a:ext cx="8115300" cy="11087406"/>
            <a:chOff x="0" y="-28575"/>
            <a:chExt cx="10820400" cy="14783208"/>
          </a:xfrm>
        </p:grpSpPr>
        <p:sp>
          <p:nvSpPr>
            <p:cNvPr id="167" name="Google Shape;167;g202fe020172_0_143"/>
            <p:cNvSpPr txBox="1"/>
            <p:nvPr/>
          </p:nvSpPr>
          <p:spPr>
            <a:xfrm>
              <a:off x="0" y="-28575"/>
              <a:ext cx="1082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SPRINT.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02fe020172_0_143"/>
            <p:cNvSpPr txBox="1"/>
            <p:nvPr/>
          </p:nvSpPr>
          <p:spPr>
            <a:xfrm>
              <a:off x="0" y="1566333"/>
              <a:ext cx="10820400" cy="131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0" i="0" lang="en-US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 Sprint es una iteración o ciclo de trabajo con un límite de tiempo dentro del marco Agile -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0" i="0" lang="en-US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semanas.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t/>
              </a:r>
              <a:endPara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0" i="0" lang="en-US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Sprint ayuda a los equipos a mantenerse enfocados, identificar problemas tempranamente y crear una cultura de mejora continua.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0" i="0" lang="en-US" sz="4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t/>
              </a:r>
              <a:endPara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g202fe020172_0_143"/>
          <p:cNvGrpSpPr/>
          <p:nvPr/>
        </p:nvGrpSpPr>
        <p:grpSpPr>
          <a:xfrm rot="5400000">
            <a:off x="-3460888" y="1962901"/>
            <a:ext cx="12724315" cy="6361199"/>
            <a:chOff x="0" y="0"/>
            <a:chExt cx="16965753" cy="8481598"/>
          </a:xfrm>
        </p:grpSpPr>
        <p:sp>
          <p:nvSpPr>
            <p:cNvPr id="170" name="Google Shape;170;g202fe020172_0_143"/>
            <p:cNvSpPr/>
            <p:nvPr/>
          </p:nvSpPr>
          <p:spPr>
            <a:xfrm rot="-5400000">
              <a:off x="8480553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8" r="-27" t="0"/>
              </a:stretch>
            </a:blipFill>
            <a:ln>
              <a:noFill/>
            </a:ln>
          </p:spPr>
        </p:sp>
        <p:sp>
          <p:nvSpPr>
            <p:cNvPr id="171" name="Google Shape;171;g202fe020172_0_143"/>
            <p:cNvSpPr/>
            <p:nvPr/>
          </p:nvSpPr>
          <p:spPr>
            <a:xfrm rot="-5400000">
              <a:off x="3602" y="-3602"/>
              <a:ext cx="8481598" cy="8488802"/>
            </a:xfrm>
            <a:custGeom>
              <a:rect b="b" l="l" r="r" t="t"/>
              <a:pathLst>
                <a:path extrusionOk="0" h="8488802" w="8481598">
                  <a:moveTo>
                    <a:pt x="0" y="0"/>
                  </a:moveTo>
                  <a:lnTo>
                    <a:pt x="8481598" y="0"/>
                  </a:lnTo>
                  <a:lnTo>
                    <a:pt x="8481598" y="8488802"/>
                  </a:lnTo>
                  <a:lnTo>
                    <a:pt x="0" y="84888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8" r="-27" t="0"/>
              </a:stretch>
            </a:blipFill>
            <a:ln>
              <a:noFill/>
            </a:ln>
          </p:spPr>
        </p:sp>
      </p:grpSp>
      <p:sp>
        <p:nvSpPr>
          <p:cNvPr id="172" name="Google Shape;172;g202fe020172_0_143"/>
          <p:cNvSpPr/>
          <p:nvPr/>
        </p:nvSpPr>
        <p:spPr>
          <a:xfrm>
            <a:off x="678240" y="678240"/>
            <a:ext cx="7052850" cy="8930519"/>
          </a:xfrm>
          <a:custGeom>
            <a:rect b="b" l="l" r="r" t="t"/>
            <a:pathLst>
              <a:path extrusionOk="0" h="8930519" w="7052850">
                <a:moveTo>
                  <a:pt x="0" y="0"/>
                </a:moveTo>
                <a:lnTo>
                  <a:pt x="7052850" y="0"/>
                </a:lnTo>
                <a:lnTo>
                  <a:pt x="7052850" y="8930520"/>
                </a:lnTo>
                <a:lnTo>
                  <a:pt x="0" y="893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4953" r="-44965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2fe020172_0_153"/>
          <p:cNvSpPr txBox="1"/>
          <p:nvPr/>
        </p:nvSpPr>
        <p:spPr>
          <a:xfrm>
            <a:off x="2025678" y="2005507"/>
            <a:ext cx="557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02fe020172_0_153"/>
          <p:cNvSpPr/>
          <p:nvPr/>
        </p:nvSpPr>
        <p:spPr>
          <a:xfrm rot="5400000">
            <a:off x="1224636" y="7440928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79" name="Google Shape;179;g202fe020172_0_153"/>
          <p:cNvGrpSpPr/>
          <p:nvPr/>
        </p:nvGrpSpPr>
        <p:grpSpPr>
          <a:xfrm>
            <a:off x="2025678" y="2180154"/>
            <a:ext cx="6853500" cy="5083529"/>
            <a:chOff x="0" y="-28575"/>
            <a:chExt cx="9138000" cy="6778038"/>
          </a:xfrm>
        </p:grpSpPr>
        <p:sp>
          <p:nvSpPr>
            <p:cNvPr id="180" name="Google Shape;180;g202fe020172_0_153"/>
            <p:cNvSpPr txBox="1"/>
            <p:nvPr/>
          </p:nvSpPr>
          <p:spPr>
            <a:xfrm>
              <a:off x="0" y="961863"/>
              <a:ext cx="9138000" cy="57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 PM (líder) empezará a crear las funcionalidades/tareas/user stories relacionadas a la plataforma,  las cuales colocará en el Backlog y las etiqueta en orden de prioridad en lo posible.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Kanban Board: Trello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02fe020172_0_153"/>
            <p:cNvSpPr txBox="1"/>
            <p:nvPr/>
          </p:nvSpPr>
          <p:spPr>
            <a:xfrm>
              <a:off x="0" y="-28575"/>
              <a:ext cx="913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BACKLOG CREATION &amp; GROOMING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g202fe020172_0_153"/>
          <p:cNvSpPr/>
          <p:nvPr/>
        </p:nvSpPr>
        <p:spPr>
          <a:xfrm rot="5400000">
            <a:off x="1224636" y="2286023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sp>
        <p:nvSpPr>
          <p:cNvPr id="183" name="Google Shape;183;g202fe020172_0_153"/>
          <p:cNvSpPr/>
          <p:nvPr/>
        </p:nvSpPr>
        <p:spPr>
          <a:xfrm rot="5400000">
            <a:off x="9508094" y="7440928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84" name="Google Shape;184;g202fe020172_0_153"/>
          <p:cNvGrpSpPr/>
          <p:nvPr/>
        </p:nvGrpSpPr>
        <p:grpSpPr>
          <a:xfrm>
            <a:off x="10431194" y="7419667"/>
            <a:ext cx="6828075" cy="1851178"/>
            <a:chOff x="0" y="-28575"/>
            <a:chExt cx="9104100" cy="2468238"/>
          </a:xfrm>
        </p:grpSpPr>
        <p:sp>
          <p:nvSpPr>
            <p:cNvPr id="185" name="Google Shape;185;g202fe020172_0_153"/>
            <p:cNvSpPr txBox="1"/>
            <p:nvPr/>
          </p:nvSpPr>
          <p:spPr>
            <a:xfrm>
              <a:off x="0" y="961863"/>
              <a:ext cx="9104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 final del sprint se presenta la entrega acordada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02fe020172_0_153"/>
            <p:cNvSpPr txBox="1"/>
            <p:nvPr/>
          </p:nvSpPr>
          <p:spPr>
            <a:xfrm>
              <a:off x="0" y="-28575"/>
              <a:ext cx="910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DEMO / DELIVERY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02fe020172_0_153"/>
          <p:cNvSpPr/>
          <p:nvPr/>
        </p:nvSpPr>
        <p:spPr>
          <a:xfrm flipH="1" rot="-5400000">
            <a:off x="12761773" y="4742132"/>
            <a:ext cx="10861953" cy="802736"/>
          </a:xfrm>
          <a:custGeom>
            <a:rect b="b" l="l" r="r" t="t"/>
            <a:pathLst>
              <a:path extrusionOk="0" h="802736" w="10861953">
                <a:moveTo>
                  <a:pt x="0" y="802736"/>
                </a:moveTo>
                <a:lnTo>
                  <a:pt x="10861954" y="802736"/>
                </a:lnTo>
                <a:lnTo>
                  <a:pt x="10861954" y="0"/>
                </a:lnTo>
                <a:lnTo>
                  <a:pt x="0" y="0"/>
                </a:lnTo>
                <a:lnTo>
                  <a:pt x="0" y="80273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41972" l="-168" r="-7077" t="-308353"/>
            </a:stretch>
          </a:blipFill>
          <a:ln>
            <a:noFill/>
          </a:ln>
        </p:spPr>
      </p:sp>
      <p:grpSp>
        <p:nvGrpSpPr>
          <p:cNvPr id="188" name="Google Shape;188;g202fe020172_0_153"/>
          <p:cNvGrpSpPr/>
          <p:nvPr/>
        </p:nvGrpSpPr>
        <p:grpSpPr>
          <a:xfrm>
            <a:off x="1028700" y="1283567"/>
            <a:ext cx="6078600" cy="914517"/>
            <a:chOff x="0" y="0"/>
            <a:chExt cx="8104800" cy="1219356"/>
          </a:xfrm>
        </p:grpSpPr>
        <p:sp>
          <p:nvSpPr>
            <p:cNvPr id="189" name="Google Shape;189;g202fe020172_0_153"/>
            <p:cNvSpPr txBox="1"/>
            <p:nvPr/>
          </p:nvSpPr>
          <p:spPr>
            <a:xfrm>
              <a:off x="0" y="850056"/>
              <a:ext cx="810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8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02fe020172_0_153"/>
            <p:cNvSpPr/>
            <p:nvPr/>
          </p:nvSpPr>
          <p:spPr>
            <a:xfrm>
              <a:off x="0" y="0"/>
              <a:ext cx="4862922" cy="359387"/>
            </a:xfrm>
            <a:custGeom>
              <a:rect b="b" l="l" r="r" t="t"/>
              <a:pathLst>
                <a:path extrusionOk="0" h="359387" w="4862922">
                  <a:moveTo>
                    <a:pt x="0" y="0"/>
                  </a:moveTo>
                  <a:lnTo>
                    <a:pt x="4862922" y="0"/>
                  </a:lnTo>
                  <a:lnTo>
                    <a:pt x="4862922" y="359387"/>
                  </a:lnTo>
                  <a:lnTo>
                    <a:pt x="0" y="3593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41972" l="-168" r="-7077" t="-308353"/>
              </a:stretch>
            </a:blipFill>
            <a:ln>
              <a:noFill/>
            </a:ln>
          </p:spPr>
        </p:sp>
      </p:grpSp>
      <p:sp>
        <p:nvSpPr>
          <p:cNvPr id="191" name="Google Shape;191;g202fe020172_0_153"/>
          <p:cNvSpPr txBox="1"/>
          <p:nvPr/>
        </p:nvSpPr>
        <p:spPr>
          <a:xfrm>
            <a:off x="1028700" y="463550"/>
            <a:ext cx="105414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CEREMONIAS DE SCRUM SUGERIDAS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02fe020172_0_153"/>
          <p:cNvSpPr/>
          <p:nvPr/>
        </p:nvSpPr>
        <p:spPr>
          <a:xfrm rot="5400000">
            <a:off x="9508094" y="2291515"/>
            <a:ext cx="399195" cy="399534"/>
          </a:xfrm>
          <a:custGeom>
            <a:rect b="b" l="l" r="r" t="t"/>
            <a:pathLst>
              <a:path extrusionOk="0" h="399534" w="399195">
                <a:moveTo>
                  <a:pt x="0" y="0"/>
                </a:moveTo>
                <a:lnTo>
                  <a:pt x="399195" y="0"/>
                </a:lnTo>
                <a:lnTo>
                  <a:pt x="399195" y="399534"/>
                </a:lnTo>
                <a:lnTo>
                  <a:pt x="0" y="399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" r="-27" t="0"/>
            </a:stretch>
          </a:blipFill>
          <a:ln>
            <a:noFill/>
          </a:ln>
        </p:spPr>
      </p:sp>
      <p:grpSp>
        <p:nvGrpSpPr>
          <p:cNvPr id="193" name="Google Shape;193;g202fe020172_0_153"/>
          <p:cNvGrpSpPr/>
          <p:nvPr/>
        </p:nvGrpSpPr>
        <p:grpSpPr>
          <a:xfrm>
            <a:off x="10537875" y="2092867"/>
            <a:ext cx="6721425" cy="5083529"/>
            <a:chOff x="0" y="-28575"/>
            <a:chExt cx="8961900" cy="6778038"/>
          </a:xfrm>
        </p:grpSpPr>
        <p:sp>
          <p:nvSpPr>
            <p:cNvPr id="194" name="Google Shape;194;g202fe020172_0_153"/>
            <p:cNvSpPr txBox="1"/>
            <p:nvPr/>
          </p:nvSpPr>
          <p:spPr>
            <a:xfrm>
              <a:off x="0" y="961863"/>
              <a:ext cx="8961900" cy="578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Una vez agregados estos user stories en el backlog, se procederá al planning del sprint, el cual consiste en revisar las prioridades y pesos de cada tarea para definir cuáles serán completadas en el primer sprint.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02fe020172_0_153"/>
            <p:cNvSpPr txBox="1"/>
            <p:nvPr/>
          </p:nvSpPr>
          <p:spPr>
            <a:xfrm>
              <a:off x="0" y="-28575"/>
              <a:ext cx="896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SPRINT PLANNING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g202fe020172_0_153"/>
          <p:cNvGrpSpPr/>
          <p:nvPr/>
        </p:nvGrpSpPr>
        <p:grpSpPr>
          <a:xfrm>
            <a:off x="2025678" y="7419667"/>
            <a:ext cx="6828075" cy="1851178"/>
            <a:chOff x="0" y="-28575"/>
            <a:chExt cx="9104100" cy="2468238"/>
          </a:xfrm>
        </p:grpSpPr>
        <p:sp>
          <p:nvSpPr>
            <p:cNvPr id="197" name="Google Shape;197;g202fe020172_0_153"/>
            <p:cNvSpPr txBox="1"/>
            <p:nvPr/>
          </p:nvSpPr>
          <p:spPr>
            <a:xfrm>
              <a:off x="0" y="961863"/>
              <a:ext cx="9104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Reuniones cortas para alineamiento del equipo ágil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02fe020172_0_153"/>
            <p:cNvSpPr txBox="1"/>
            <p:nvPr/>
          </p:nvSpPr>
          <p:spPr>
            <a:xfrm>
              <a:off x="0" y="-28575"/>
              <a:ext cx="910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DAILYS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Lan Daniels, Roger Javier</dc:creator>
</cp:coreProperties>
</file>